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hor and Dat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Presentation 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2192" y="-2303525"/>
            <a:ext cx="24984476" cy="17869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0.jpeg" descr="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0.jpeg" descr="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ap UK.png" descr="map U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0" y="-53163"/>
            <a:ext cx="24765000" cy="13822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nd slide.png" descr="2nd sl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6901" y="-20674"/>
            <a:ext cx="25117802" cy="14019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0.jpeg" descr="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"/>
          <p:cNvSpPr/>
          <p:nvPr/>
        </p:nvSpPr>
        <p:spPr>
          <a:xfrm>
            <a:off x="79425" y="71108"/>
            <a:ext cx="24225150" cy="8887667"/>
          </a:xfrm>
          <a:prstGeom prst="rect">
            <a:avLst/>
          </a:prstGeom>
          <a:solidFill>
            <a:srgbClr val="395F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1" name="‘In the UK over 40% of species are in decline,…"/>
          <p:cNvSpPr txBox="1"/>
          <p:nvPr/>
        </p:nvSpPr>
        <p:spPr>
          <a:xfrm>
            <a:off x="474496" y="1123594"/>
            <a:ext cx="23435007" cy="901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800">
                <a:solidFill>
                  <a:schemeClr val="accent4"/>
                </a:solidFill>
                <a:latin typeface="Adobe 고딕 Std B"/>
                <a:ea typeface="Adobe 고딕 Std B"/>
                <a:cs typeface="Adobe 고딕 Std B"/>
                <a:sym typeface="Adobe 고딕 Std B"/>
              </a:defRPr>
            </a:pPr>
            <a:r>
              <a:t>‘In the UK over 40% of species are in decline,</a:t>
            </a:r>
          </a:p>
          <a:p>
            <a:pPr>
              <a:defRPr sz="7800">
                <a:solidFill>
                  <a:schemeClr val="accent4"/>
                </a:solidFill>
                <a:latin typeface="Adobe 고딕 Std B"/>
                <a:ea typeface="Adobe 고딕 Std B"/>
                <a:cs typeface="Adobe 고딕 Std B"/>
                <a:sym typeface="Adobe 고딕 Std B"/>
              </a:defRPr>
            </a:pPr>
            <a:r>
              <a:t>more than 40 million birds have been lost from our </a:t>
            </a:r>
          </a:p>
          <a:p>
            <a:pPr>
              <a:defRPr sz="7800">
                <a:solidFill>
                  <a:schemeClr val="accent4"/>
                </a:solidFill>
                <a:latin typeface="Adobe 고딕 Std B"/>
                <a:ea typeface="Adobe 고딕 Std B"/>
                <a:cs typeface="Adobe 고딕 Std B"/>
                <a:sym typeface="Adobe 고딕 Std B"/>
              </a:defRPr>
            </a:pPr>
            <a:r>
              <a:t>skies over the past 50 years, and a quarter of </a:t>
            </a:r>
          </a:p>
          <a:p>
            <a:pPr>
              <a:defRPr sz="7800">
                <a:solidFill>
                  <a:schemeClr val="accent4"/>
                </a:solidFill>
                <a:latin typeface="Adobe 고딕 Std B"/>
                <a:ea typeface="Adobe 고딕 Std B"/>
                <a:cs typeface="Adobe 고딕 Std B"/>
                <a:sym typeface="Adobe 고딕 Std B"/>
              </a:defRPr>
            </a:pPr>
            <a:r>
              <a:t>UK mammals are threatened with</a:t>
            </a:r>
          </a:p>
          <a:p>
            <a:pPr>
              <a:defRPr sz="7800">
                <a:solidFill>
                  <a:schemeClr val="accent4"/>
                </a:solidFill>
                <a:latin typeface="Adobe 고딕 Std B"/>
                <a:ea typeface="Adobe 고딕 Std B"/>
                <a:cs typeface="Adobe 고딕 Std B"/>
                <a:sym typeface="Adobe 고딕 Std B"/>
              </a:defRPr>
            </a:pPr>
            <a:r>
              <a:t>extinction’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0.jpeg" descr="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0.jpeg" descr="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40" y="5328"/>
            <a:ext cx="2359152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2DEC6">
            <a:alpha val="92822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rivate outdoor spaces are a significant but…"/>
          <p:cNvSpPr txBox="1"/>
          <p:nvPr/>
        </p:nvSpPr>
        <p:spPr>
          <a:xfrm>
            <a:off x="819464" y="2320269"/>
            <a:ext cx="19286174" cy="294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l">
              <a:lnSpc>
                <a:spcPct val="80000"/>
              </a:lnSpc>
              <a:defRPr spc="-122" sz="61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 marL="774700" indent="-774700" algn="l">
              <a:lnSpc>
                <a:spcPct val="80000"/>
              </a:lnSpc>
              <a:buSzPct val="123000"/>
              <a:buChar char="•"/>
              <a:defRPr spc="-122" sz="61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Private outdoor spaces are a significant but </a:t>
            </a:r>
          </a:p>
          <a:p>
            <a:pPr algn="l">
              <a:lnSpc>
                <a:spcPct val="80000"/>
              </a:lnSpc>
              <a:defRPr spc="-122" sz="61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   underutilised resource for nature recovery</a:t>
            </a:r>
          </a:p>
        </p:txBody>
      </p:sp>
      <p:sp>
        <p:nvSpPr>
          <p:cNvPr id="168" name="Residential gardens collectively cover a larger area than many protected landscapes"/>
          <p:cNvSpPr txBox="1"/>
          <p:nvPr/>
        </p:nvSpPr>
        <p:spPr>
          <a:xfrm>
            <a:off x="887751" y="7686631"/>
            <a:ext cx="22608497" cy="280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36600" indent="-736600" algn="l">
              <a:lnSpc>
                <a:spcPct val="80000"/>
              </a:lnSpc>
              <a:buSzPct val="123000"/>
              <a:buChar char="•"/>
              <a:defRPr spc="-116" sz="5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Residential gardens collectively cover a larger area than many protected landscapes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0.jpeg" descr="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0.jpeg" descr="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0.jpeg" descr="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