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14" r:id="rId3"/>
    <p:sldId id="258" r:id="rId4"/>
    <p:sldId id="470" r:id="rId5"/>
    <p:sldId id="380" r:id="rId6"/>
    <p:sldId id="259" r:id="rId7"/>
    <p:sldId id="522" r:id="rId8"/>
    <p:sldId id="361" r:id="rId9"/>
    <p:sldId id="394" r:id="rId10"/>
    <p:sldId id="502" r:id="rId11"/>
    <p:sldId id="521" r:id="rId12"/>
    <p:sldId id="524" r:id="rId13"/>
    <p:sldId id="513" r:id="rId14"/>
    <p:sldId id="500" r:id="rId15"/>
    <p:sldId id="520" r:id="rId16"/>
    <p:sldId id="503" r:id="rId17"/>
    <p:sldId id="515" r:id="rId18"/>
    <p:sldId id="516" r:id="rId19"/>
    <p:sldId id="517" r:id="rId20"/>
    <p:sldId id="519" r:id="rId21"/>
    <p:sldId id="523" r:id="rId22"/>
    <p:sldId id="322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0000FF"/>
    <a:srgbClr val="FF0066"/>
    <a:srgbClr val="FFFFFF"/>
    <a:srgbClr val="79D2FF"/>
    <a:srgbClr val="81D5FF"/>
    <a:srgbClr val="66CCFF"/>
    <a:srgbClr val="7DD4FF"/>
    <a:srgbClr val="FFCC9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1" autoAdjust="0"/>
    <p:restoredTop sz="99710" autoAdjust="0"/>
  </p:normalViewPr>
  <p:slideViewPr>
    <p:cSldViewPr snapToGrid="0">
      <p:cViewPr>
        <p:scale>
          <a:sx n="80" d="100"/>
          <a:sy n="80" d="100"/>
        </p:scale>
        <p:origin x="-1302" y="-2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F51BDDE-DE8A-453C-B889-4AA3A48F82D5}" type="datetimeFigureOut">
              <a:rPr lang="en-GB"/>
              <a:pPr>
                <a:defRPr/>
              </a:pPr>
              <a:t>23/04/2026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6F5833-53EA-4699-A746-94FF3637C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/>
          </a:p>
        </p:txBody>
      </p:sp>
      <p:sp>
        <p:nvSpPr>
          <p:cNvPr id="5222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70000">
              <a:srgbClr val="FFCC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66FF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err="1">
                <a:solidFill>
                  <a:srgbClr val="C00000"/>
                </a:solidFill>
                <a:latin typeface="Century Gothic" pitchFamily="34" charset="0"/>
              </a:rPr>
              <a:t>Waldringfield</a:t>
            </a:r>
            <a:r>
              <a:rPr lang="en-GB" sz="2400" dirty="0">
                <a:solidFill>
                  <a:srgbClr val="C00000"/>
                </a:solidFill>
                <a:latin typeface="Century Gothic" pitchFamily="34" charset="0"/>
              </a:rPr>
              <a:t> PC </a:t>
            </a:r>
            <a:r>
              <a:rPr lang="en-GB" sz="2400" dirty="0" smtClean="0">
                <a:solidFill>
                  <a:srgbClr val="C00000"/>
                </a:solidFill>
                <a:latin typeface="Century Gothic" pitchFamily="34" charset="0"/>
              </a:rPr>
              <a:t>Report</a:t>
            </a:r>
            <a:r>
              <a:rPr lang="en-GB" sz="2400" dirty="0">
                <a:solidFill>
                  <a:srgbClr val="C00000"/>
                </a:solidFill>
                <a:latin typeface="Century Gothic" pitchFamily="34" charset="0"/>
              </a:rPr>
              <a:t>, April </a:t>
            </a:r>
            <a:r>
              <a:rPr lang="en-GB" sz="2400" dirty="0" smtClean="0">
                <a:solidFill>
                  <a:srgbClr val="C00000"/>
                </a:solidFill>
                <a:latin typeface="Century Gothic" pitchFamily="34" charset="0"/>
              </a:rPr>
              <a:t>2026</a:t>
            </a:r>
            <a:endParaRPr lang="en-GB" sz="24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10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2pPr>
      <a:lvl3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3pPr>
      <a:lvl4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4pPr>
      <a:lvl5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5pPr>
      <a:lvl6pPr marL="4572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6pPr>
      <a:lvl7pPr marL="9144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7pPr>
      <a:lvl8pPr marL="13716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8pPr>
      <a:lvl9pPr marL="18288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9pPr>
    </p:titleStyle>
    <p:bodyStyle>
      <a:lvl1pPr marL="338138" indent="-338138" algn="l" defTabSz="449263" rtl="0" eaLnBrk="0" fontAlgn="base" hangingPunct="0">
        <a:lnSpc>
          <a:spcPct val="8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8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solidFill>
            <a:srgbClr val="79D2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46138" y="277306"/>
            <a:ext cx="7416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200" dirty="0">
                <a:solidFill>
                  <a:srgbClr val="000000"/>
                </a:solidFill>
                <a:latin typeface="Century Gothic" pitchFamily="34" charset="0"/>
              </a:rPr>
              <a:t>Parish Council </a:t>
            </a:r>
            <a:r>
              <a:rPr lang="en-GB" altLang="en-US" sz="3200" dirty="0" smtClean="0">
                <a:solidFill>
                  <a:srgbClr val="000000"/>
                </a:solidFill>
                <a:latin typeface="Century Gothic" pitchFamily="34" charset="0"/>
              </a:rPr>
              <a:t>Report </a:t>
            </a:r>
            <a:r>
              <a:rPr lang="en-GB" altLang="en-US" sz="3200" dirty="0">
                <a:solidFill>
                  <a:srgbClr val="000000"/>
                </a:solidFill>
                <a:latin typeface="Century Gothic" pitchFamily="34" charset="0"/>
              </a:rPr>
              <a:t>for the </a:t>
            </a:r>
          </a:p>
          <a:p>
            <a:pPr algn="ctr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200" dirty="0" err="1">
                <a:solidFill>
                  <a:srgbClr val="000000"/>
                </a:solidFill>
                <a:latin typeface="Century Gothic" pitchFamily="34" charset="0"/>
              </a:rPr>
              <a:t>Waldringfield</a:t>
            </a:r>
            <a:r>
              <a:rPr lang="en-GB" altLang="en-US" sz="3200" dirty="0">
                <a:solidFill>
                  <a:srgbClr val="000000"/>
                </a:solidFill>
                <a:latin typeface="Century Gothic" pitchFamily="34" charset="0"/>
              </a:rPr>
              <a:t> Annual Parish Meeting</a:t>
            </a:r>
          </a:p>
          <a:p>
            <a:pPr algn="ctr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200" dirty="0">
                <a:solidFill>
                  <a:srgbClr val="000000"/>
                </a:solidFill>
                <a:latin typeface="Century Gothic" pitchFamily="34" charset="0"/>
              </a:rPr>
              <a:t>April </a:t>
            </a:r>
            <a:r>
              <a:rPr lang="en-GB" altLang="en-US" sz="3200" dirty="0" smtClean="0">
                <a:solidFill>
                  <a:srgbClr val="000000"/>
                </a:solidFill>
                <a:latin typeface="Century Gothic" pitchFamily="34" charset="0"/>
              </a:rPr>
              <a:t>2026</a:t>
            </a:r>
            <a:endParaRPr lang="en-GB" altLang="en-US" sz="32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5" name="Picture 4" descr="IMG_20250413_14365923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23576" y="1890800"/>
            <a:ext cx="7040506" cy="46050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5140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New Playing field equipment – the problem</a:t>
            </a:r>
          </a:p>
        </p:txBody>
      </p:sp>
      <p:pic>
        <p:nvPicPr>
          <p:cNvPr id="7" name="Picture 6" descr="IMG_20220406_110857951_HDR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56364" y="3945764"/>
            <a:ext cx="4519202" cy="22248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IMG_20220406_110822181_HDR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81400" y="1143347"/>
            <a:ext cx="5147967" cy="21527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80916" y="1304925"/>
            <a:ext cx="1948034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63442" y="1421552"/>
            <a:ext cx="13457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Refurbishment of slide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1" y="3143959"/>
            <a:ext cx="13457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Replacement of steps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1947" y="2241528"/>
            <a:ext cx="134572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Replacement of steps with a ‘scramble ramp’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7073" y="2882291"/>
            <a:ext cx="129108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Replacement of decayed ‘fort’ wood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5973" y="5534211"/>
            <a:ext cx="13457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Replacement of bridge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856" y="4214371"/>
            <a:ext cx="13457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New play den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6864" y="5956906"/>
            <a:ext cx="13457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Removal of decayed wood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970144" y="1921886"/>
            <a:ext cx="379562" cy="327803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stCxn id="13" idx="0"/>
          </p:cNvCxnSpPr>
          <p:nvPr/>
        </p:nvCxnSpPr>
        <p:spPr bwMode="auto">
          <a:xfrm flipV="1">
            <a:off x="4892616" y="1956391"/>
            <a:ext cx="291859" cy="925900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8234214" y="4516297"/>
            <a:ext cx="11503" cy="859766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7354320" y="5376063"/>
            <a:ext cx="198407" cy="586596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792939" y="5160402"/>
            <a:ext cx="690113" cy="474453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6107503" y="2560241"/>
            <a:ext cx="543463" cy="629727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3615070" y="2318700"/>
            <a:ext cx="646379" cy="211849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2294626" y="2035834"/>
            <a:ext cx="235923" cy="228901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5" name="Picture 24" descr="IMG_20250416_11363427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5400000">
            <a:off x="1039" y="3137041"/>
            <a:ext cx="2114723" cy="15645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501215" y="3629847"/>
            <a:ext cx="134572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Removal of sweet chestnut tree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6" name="Picture 25" descr="IMG_20250416_113708368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5400000">
            <a:off x="2057436" y="4634382"/>
            <a:ext cx="1882167" cy="1745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64906" y="5257098"/>
            <a:ext cx="13457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Removal of decayed logs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70254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New Playing field equipment – construction 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5277" y="1298576"/>
            <a:ext cx="823405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remains of the old equipment were dug out and removed, and the sweet chestnut tree was felled and removed.  </a:t>
            </a:r>
            <a:r>
              <a:rPr lang="en-GB" altLang="en-US" i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Many thanks to Sam Webber and his team for doing that!</a:t>
            </a:r>
            <a:endParaRPr lang="en-GB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Action Play &amp; Leisure supplied and installed the equipment in October.</a:t>
            </a:r>
            <a:endParaRPr lang="en-GB" dirty="0"/>
          </a:p>
        </p:txBody>
      </p:sp>
      <p:pic>
        <p:nvPicPr>
          <p:cNvPr id="28" name="Picture 27" descr="fort construction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2923" y="2796805"/>
            <a:ext cx="2294985" cy="1727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fort construction 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94755" y="4787482"/>
            <a:ext cx="2294985" cy="1727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fort construction 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405269" y="3080303"/>
            <a:ext cx="2294986" cy="17279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fort construction 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13981" y="2796805"/>
            <a:ext cx="2294985" cy="1727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fort construction 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4451639" y="4503984"/>
            <a:ext cx="2294985" cy="1727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fort construction 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6776253" y="4503984"/>
            <a:ext cx="2294985" cy="1727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5140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New Playing field equipment -</a:t>
            </a:r>
          </a:p>
        </p:txBody>
      </p:sp>
      <p:pic>
        <p:nvPicPr>
          <p:cNvPr id="10" name="Picture 9" descr="finished fort 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18418" y="3859481"/>
            <a:ext cx="2601707" cy="26481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finished fort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68397" y="617515"/>
            <a:ext cx="2595507" cy="26838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finished fort 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6625" y="1175655"/>
            <a:ext cx="2971593" cy="2251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fort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72052" y="3508559"/>
            <a:ext cx="2214826" cy="30525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fort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68204" y="3811980"/>
            <a:ext cx="2928139" cy="20018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633849" y="1115662"/>
            <a:ext cx="2303813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the finished structure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5140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New Playing field equipment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244" y="1055940"/>
            <a:ext cx="6305107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entury Gothic" pitchFamily="34" charset="0"/>
              </a:rPr>
              <a:t>Project Funding 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SCC Locality Grant - </a:t>
            </a:r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County </a:t>
            </a:r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Councillor 	  £3,000.00 </a:t>
            </a: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CIL funding (2023 – 2025) 				  £4,211.62 </a:t>
            </a: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LCIL grant award 						  £9,279.00 </a:t>
            </a: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Approved allocated reserves 			  </a:t>
            </a:r>
            <a:r>
              <a:rPr lang="en-GB" u="sng" dirty="0" smtClean="0">
                <a:solidFill>
                  <a:schemeClr val="tx1"/>
                </a:solidFill>
                <a:latin typeface="Century Gothic" pitchFamily="34" charset="0"/>
              </a:rPr>
              <a:t>£2,289.38</a:t>
            </a:r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en-GB" u="sng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Total funding paid out 					£18,780.00 </a:t>
            </a:r>
          </a:p>
          <a:p>
            <a:endParaRPr lang="en-GB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1"/>
                </a:solidFill>
                <a:latin typeface="Century Gothic" pitchFamily="34" charset="0"/>
              </a:rPr>
              <a:t>Project Costs </a:t>
            </a:r>
            <a:endParaRPr lang="en-GB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Total project costs 						£18,780.00</a:t>
            </a:r>
            <a:endParaRPr lang="en-GB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Picture 5" descr="funding sig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121049" y="3958746"/>
            <a:ext cx="2691127" cy="26204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5140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Brightwell</a:t>
            </a: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Lakes</a:t>
            </a:r>
            <a:endParaRPr lang="en-GB" alt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BL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8851" y="1117305"/>
            <a:ext cx="7377557" cy="55082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5140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Brightwell</a:t>
            </a: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Lakes</a:t>
            </a:r>
            <a:endParaRPr lang="en-GB" alt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BL 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86125" y="1066800"/>
            <a:ext cx="3133725" cy="2371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W Affordable Housing delivery tabl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52499" y="3645831"/>
            <a:ext cx="7115175" cy="29901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2325642" y="3927163"/>
            <a:ext cx="380559" cy="43870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22058" y="3927163"/>
            <a:ext cx="2383782" cy="44398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26102" y="3931568"/>
            <a:ext cx="2347664" cy="43870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473657" y="3009331"/>
            <a:ext cx="2692020" cy="921224"/>
          </a:xfrm>
          <a:custGeom>
            <a:avLst/>
            <a:gdLst>
              <a:gd name="connsiteX0" fmla="*/ 2678373 w 2692020"/>
              <a:gd name="connsiteY0" fmla="*/ 0 h 921224"/>
              <a:gd name="connsiteX1" fmla="*/ 2651077 w 2692020"/>
              <a:gd name="connsiteY1" fmla="*/ 354842 h 921224"/>
              <a:gd name="connsiteX2" fmla="*/ 2432713 w 2692020"/>
              <a:gd name="connsiteY2" fmla="*/ 627797 h 921224"/>
              <a:gd name="connsiteX3" fmla="*/ 2064224 w 2692020"/>
              <a:gd name="connsiteY3" fmla="*/ 723332 h 921224"/>
              <a:gd name="connsiteX4" fmla="*/ 897340 w 2692020"/>
              <a:gd name="connsiteY4" fmla="*/ 736979 h 921224"/>
              <a:gd name="connsiteX5" fmla="*/ 262719 w 2692020"/>
              <a:gd name="connsiteY5" fmla="*/ 723332 h 921224"/>
              <a:gd name="connsiteX6" fmla="*/ 37531 w 2692020"/>
              <a:gd name="connsiteY6" fmla="*/ 832514 h 921224"/>
              <a:gd name="connsiteX7" fmla="*/ 37531 w 2692020"/>
              <a:gd name="connsiteY7" fmla="*/ 921224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2020" h="921224">
                <a:moveTo>
                  <a:pt x="2678373" y="0"/>
                </a:moveTo>
                <a:cubicBezTo>
                  <a:pt x="2685196" y="125104"/>
                  <a:pt x="2692020" y="250209"/>
                  <a:pt x="2651077" y="354842"/>
                </a:cubicBezTo>
                <a:cubicBezTo>
                  <a:pt x="2610134" y="459475"/>
                  <a:pt x="2530522" y="566382"/>
                  <a:pt x="2432713" y="627797"/>
                </a:cubicBezTo>
                <a:cubicBezTo>
                  <a:pt x="2334904" y="689212"/>
                  <a:pt x="2320120" y="705135"/>
                  <a:pt x="2064224" y="723332"/>
                </a:cubicBezTo>
                <a:cubicBezTo>
                  <a:pt x="1808329" y="741529"/>
                  <a:pt x="1197591" y="736979"/>
                  <a:pt x="897340" y="736979"/>
                </a:cubicBezTo>
                <a:cubicBezTo>
                  <a:pt x="597089" y="736979"/>
                  <a:pt x="406021" y="707410"/>
                  <a:pt x="262719" y="723332"/>
                </a:cubicBezTo>
                <a:cubicBezTo>
                  <a:pt x="119418" y="739255"/>
                  <a:pt x="75062" y="799532"/>
                  <a:pt x="37531" y="832514"/>
                </a:cubicBezTo>
                <a:cubicBezTo>
                  <a:pt x="0" y="865496"/>
                  <a:pt x="18765" y="893360"/>
                  <a:pt x="37531" y="921224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pitchFamily="49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210334" y="3316406"/>
            <a:ext cx="0" cy="607325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609230" y="2376986"/>
            <a:ext cx="15922" cy="157404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5140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Brightwell</a:t>
            </a: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Lakes</a:t>
            </a:r>
            <a:endParaRPr lang="en-GB" alt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BL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3644" y="1116721"/>
            <a:ext cx="7386437" cy="55073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 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3645" y="1113883"/>
            <a:ext cx="7400262" cy="54944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5140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Brightwell</a:t>
            </a: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Lakes</a:t>
            </a:r>
            <a:endParaRPr lang="en-GB" alt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 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1668" y="1123820"/>
            <a:ext cx="7406519" cy="54683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5140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Brightwell</a:t>
            </a: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Lakes</a:t>
            </a:r>
            <a:endParaRPr lang="en-GB" alt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 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4277" y="1135341"/>
            <a:ext cx="7379184" cy="5467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79" y="523875"/>
            <a:ext cx="85140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Brightwell</a:t>
            </a: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Lakes</a:t>
            </a:r>
            <a:endParaRPr lang="en-GB" alt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85750" y="479766"/>
            <a:ext cx="82804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244725" indent="-2244725">
              <a:buClr>
                <a:srgbClr val="000000"/>
              </a:buClr>
              <a:buSzPct val="100000"/>
              <a:buFont typeface="Batang" pitchFamily="18" charset="-127"/>
              <a:buNone/>
              <a:tabLst>
                <a:tab pos="361950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1228388" algn="l"/>
              </a:tabLst>
            </a:pPr>
            <a:r>
              <a:rPr lang="en-GB" altLang="en-US" sz="2800" b="1" dirty="0">
                <a:solidFill>
                  <a:srgbClr val="C00000"/>
                </a:solidFill>
                <a:latin typeface="Century Gothic" pitchFamily="34" charset="0"/>
              </a:rPr>
              <a:t>Members of the Parish </a:t>
            </a:r>
            <a:r>
              <a:rPr lang="en-GB" alt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Council:</a:t>
            </a:r>
            <a:endParaRPr lang="en-GB" altLang="en-US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4280" name="Group 184"/>
          <p:cNvGraphicFramePr>
            <a:graphicFrameLocks noGrp="1"/>
          </p:cNvGraphicFramePr>
          <p:nvPr/>
        </p:nvGraphicFramePr>
        <p:xfrm>
          <a:off x="292100" y="989780"/>
          <a:ext cx="8589963" cy="2633213"/>
        </p:xfrm>
        <a:graphic>
          <a:graphicData uri="http://schemas.openxmlformats.org/drawingml/2006/table">
            <a:tbl>
              <a:tblPr/>
              <a:tblGrid>
                <a:gridCol w="2057695">
                  <a:extLst>
                    <a:ext uri="{9D8B030D-6E8A-4147-A177-3AD203B41FA5}"/>
                  </a:extLst>
                </a:gridCol>
                <a:gridCol w="6532268">
                  <a:extLst>
                    <a:ext uri="{9D8B030D-6E8A-4147-A177-3AD203B41FA5}"/>
                  </a:extLst>
                </a:gridCol>
              </a:tblGrid>
              <a:tr h="2383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Ian Kay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Chair/Parish Liaison/WALGA/Emergency Planning/Notice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Board -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Waldringfield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Heath/Tennis Court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43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Janet Elliot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Vice Chair/Church Field Trust/Planning/SALC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43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Robert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Forsdike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Playing Field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43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Serena Gold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Footpaths/Fairway Committee/Church Field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Trust/Planning/Beach/Village Hall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Colin Reid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Fairway Committee/SID Coordinator/Felixstowe Partnership Liaison/Safeguarding Deputy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Sue Quick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Beach/Climate and Biodiversity Coordinator/Emergency Planning Liaison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Andrew Ratcliff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Jennifer Shone-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Tribley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731" marB="457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Clerk &amp; RFO/Website/Safeguarding Lead/Notice Board – Cliff Rd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8" name="Text Box 92"/>
          <p:cNvSpPr txBox="1">
            <a:spLocks noChangeArrowheads="1"/>
          </p:cNvSpPr>
          <p:nvPr/>
        </p:nvSpPr>
        <p:spPr bwMode="auto">
          <a:xfrm>
            <a:off x="259535" y="4985500"/>
            <a:ext cx="82804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244725" indent="-2244725">
              <a:buClr>
                <a:srgbClr val="000000"/>
              </a:buClr>
              <a:buSzPct val="100000"/>
              <a:buFont typeface="Batang" pitchFamily="18" charset="-127"/>
              <a:buNone/>
              <a:tabLst>
                <a:tab pos="361950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1228388" algn="l"/>
              </a:tabLst>
            </a:pPr>
            <a:r>
              <a:rPr lang="en-GB" altLang="en-US" sz="2800" b="1" dirty="0">
                <a:solidFill>
                  <a:srgbClr val="C00000"/>
                </a:solidFill>
                <a:latin typeface="Century Gothic" pitchFamily="34" charset="0"/>
              </a:rPr>
              <a:t>Parish Council Appointees:</a:t>
            </a:r>
            <a:endParaRPr lang="en-GB" altLang="en-US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4214" name="Group 118"/>
          <p:cNvGraphicFramePr>
            <a:graphicFrameLocks noGrp="1"/>
          </p:cNvGraphicFramePr>
          <p:nvPr/>
        </p:nvGraphicFramePr>
        <p:xfrm>
          <a:off x="308345" y="5527653"/>
          <a:ext cx="8554521" cy="1056828"/>
        </p:xfrm>
        <a:graphic>
          <a:graphicData uri="http://schemas.openxmlformats.org/drawingml/2006/table">
            <a:tbl>
              <a:tblPr/>
              <a:tblGrid>
                <a:gridCol w="1995579">
                  <a:extLst>
                    <a:ext uri="{9D8B030D-6E8A-4147-A177-3AD203B41FA5}"/>
                  </a:extLst>
                </a:gridCol>
                <a:gridCol w="6558942">
                  <a:extLst>
                    <a:ext uri="{9D8B030D-6E8A-4147-A177-3AD203B41FA5}"/>
                  </a:extLst>
                </a:gridCol>
              </a:tblGrid>
              <a:tr h="2634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Christine Fisher-Kay</a:t>
                      </a:r>
                    </a:p>
                  </a:txBody>
                  <a:tcPr marT="45680" marB="4568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Tree Warden</a:t>
                      </a:r>
                    </a:p>
                  </a:txBody>
                  <a:tcPr marT="45680" marB="4568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34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John Smith</a:t>
                      </a:r>
                    </a:p>
                  </a:txBody>
                  <a:tcPr marT="45680" marB="4568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Flood warden</a:t>
                      </a:r>
                    </a:p>
                  </a:txBody>
                  <a:tcPr marT="45680" marB="4568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34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Jon Wilkins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680" marB="4568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Deputy Flood Warden</a:t>
                      </a:r>
                    </a:p>
                  </a:txBody>
                  <a:tcPr marT="45680" marB="4568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34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Tony Lyon</a:t>
                      </a:r>
                    </a:p>
                  </a:txBody>
                  <a:tcPr marT="45680" marB="4568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Deputy Flood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SimSun" pitchFamily="2" charset="-122"/>
                          <a:cs typeface="Arial" charset="0"/>
                        </a:rPr>
                        <a:t>Warden/Defibrillator Liaison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T="45680" marB="4568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1982" y="3606987"/>
            <a:ext cx="8576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9933FF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Jonathan Ramsey resigned from the Parish Council in January. Many thanks to Jonathan for his services. This leaves a vacancy for one councillor.</a:t>
            </a:r>
          </a:p>
          <a:p>
            <a:pPr algn="just">
              <a:spcAft>
                <a:spcPts val="600"/>
              </a:spcAft>
              <a:buClr>
                <a:srgbClr val="9933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Any person interested in putting their name forward for this vacancy should contact the Parish Clerk for further details. </a:t>
            </a:r>
          </a:p>
          <a:p>
            <a:pPr algn="just">
              <a:spcAft>
                <a:spcPts val="600"/>
              </a:spcAft>
              <a:buClr>
                <a:srgbClr val="9933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For more information go to:    </a:t>
            </a:r>
            <a:r>
              <a:rPr lang="en-GB" altLang="en-US" sz="1600" dirty="0" smtClean="0">
                <a:solidFill>
                  <a:srgbClr val="000099"/>
                </a:solidFill>
              </a:rPr>
              <a:t>www.beacouncillor.org.uk</a:t>
            </a:r>
            <a:r>
              <a:rPr lang="en-GB" altLang="en-US" sz="1600" dirty="0" smtClean="0">
                <a:solidFill>
                  <a:srgbClr val="000099"/>
                </a:solidFill>
                <a:latin typeface="Century Gothic" pitchFamily="34" charset="0"/>
              </a:rPr>
              <a:t> </a:t>
            </a:r>
            <a:endParaRPr lang="en-GB" altLang="en-US" sz="1600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 6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79134" y="487770"/>
            <a:ext cx="5704932" cy="61363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419" y="523875"/>
            <a:ext cx="3264195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Brightwell</a:t>
            </a: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Lakes</a:t>
            </a:r>
          </a:p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Upcoming Infrastructure</a:t>
            </a:r>
          </a:p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(School)</a:t>
            </a:r>
            <a:endParaRPr lang="en-GB" alt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 6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70520" y="733646"/>
            <a:ext cx="4380615" cy="58520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93817" y="1738424"/>
            <a:ext cx="1280321" cy="3497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A12/B1079 </a:t>
            </a:r>
            <a:r>
              <a:rPr lang="en-GB" sz="900" dirty="0" err="1" smtClean="0">
                <a:latin typeface="Arial Narrow" pitchFamily="34" charset="0"/>
              </a:rPr>
              <a:t>Grundisburgh</a:t>
            </a:r>
            <a:r>
              <a:rPr lang="en-GB" sz="900" dirty="0" smtClean="0">
                <a:latin typeface="Arial Narrow" pitchFamily="34" charset="0"/>
              </a:rPr>
              <a:t> Road Junction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415" y="2744752"/>
            <a:ext cx="1022743" cy="3497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New dual carriageway section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8092" y="2556355"/>
            <a:ext cx="1075775" cy="2112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A12/B1438 junction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2831" y="3822847"/>
            <a:ext cx="1295476" cy="2112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A12/Anson Road junction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4754" y="3179357"/>
            <a:ext cx="863651" cy="3497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A12/A1214 Main Road junction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1111" y="3913002"/>
            <a:ext cx="1234867" cy="488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New bus priority junction on A12 for Portal Avenue bus-link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1904" y="4468885"/>
            <a:ext cx="1431840" cy="488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Upgrade of </a:t>
            </a:r>
            <a:r>
              <a:rPr lang="en-GB" sz="900" dirty="0" err="1" smtClean="0">
                <a:latin typeface="Arial Narrow" pitchFamily="34" charset="0"/>
              </a:rPr>
              <a:t>Martlesham</a:t>
            </a:r>
            <a:r>
              <a:rPr lang="en-GB" sz="900" dirty="0" smtClean="0">
                <a:latin typeface="Arial Narrow" pitchFamily="34" charset="0"/>
              </a:rPr>
              <a:t> bridge including improved access ramps for pedestrians &amp; cyclists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0244" y="5479533"/>
            <a:ext cx="1075775" cy="3497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A12/A14 Seven Hills Junction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7594" y="4114135"/>
            <a:ext cx="1446992" cy="2112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A12/Barrack Square junction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4113" y="1851284"/>
            <a:ext cx="1022742" cy="3497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900" dirty="0" smtClean="0">
                <a:latin typeface="Arial Narrow" pitchFamily="34" charset="0"/>
              </a:rPr>
              <a:t>A12/A1152 Woods Lane junction</a:t>
            </a:r>
            <a:endParaRPr lang="en-GB" sz="900" dirty="0">
              <a:latin typeface="Arial Narrow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419" y="523875"/>
            <a:ext cx="3264195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Brightwell</a:t>
            </a:r>
            <a:r>
              <a:rPr lang="en-GB" alt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Lakes</a:t>
            </a:r>
          </a:p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Upcoming Infrastructure</a:t>
            </a:r>
          </a:p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(A12 Improvements)</a:t>
            </a:r>
            <a:endParaRPr lang="en-GB" alt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62301" y="2290468"/>
            <a:ext cx="24511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9933FF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Question?</a:t>
            </a:r>
            <a:endParaRPr lang="en-GB" altLang="en-US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66713" y="1446213"/>
            <a:ext cx="4986337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Aft>
                <a:spcPts val="1138"/>
              </a:spcAft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187450" y="1052513"/>
            <a:ext cx="6913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Batang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solidFill>
                  <a:srgbClr val="000000"/>
                </a:solidFill>
                <a:latin typeface="Batang" pitchFamily="18" charset="-127"/>
              </a:rPr>
              <a:t>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12516" y="660400"/>
            <a:ext cx="8416813" cy="59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9933FF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800" b="1" dirty="0">
                <a:solidFill>
                  <a:srgbClr val="C00000"/>
                </a:solidFill>
                <a:latin typeface="Century Gothic" pitchFamily="34" charset="0"/>
              </a:rPr>
              <a:t>Council Meetings</a:t>
            </a:r>
          </a:p>
          <a:p>
            <a:pPr>
              <a:spcBef>
                <a:spcPts val="1200"/>
              </a:spcBef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entury Gothic" pitchFamily="34" charset="0"/>
              </a:rPr>
              <a:t>Council meetings are held on the 2</a:t>
            </a:r>
            <a:r>
              <a:rPr lang="en-GB" altLang="en-US" baseline="30000" dirty="0">
                <a:solidFill>
                  <a:srgbClr val="000000"/>
                </a:solidFill>
                <a:latin typeface="Century Gothic" pitchFamily="34" charset="0"/>
              </a:rPr>
              <a:t>nd</a:t>
            </a:r>
            <a:r>
              <a:rPr lang="en-GB" altLang="en-US" dirty="0">
                <a:solidFill>
                  <a:srgbClr val="000000"/>
                </a:solidFill>
                <a:latin typeface="Century Gothic" pitchFamily="34" charset="0"/>
              </a:rPr>
              <a:t> Tuesday of the month at 7.30pm in the Village Hall.  Dates for </a:t>
            </a:r>
            <a:r>
              <a:rPr lang="en-GB" altLang="en-US" dirty="0" smtClean="0">
                <a:solidFill>
                  <a:srgbClr val="000000"/>
                </a:solidFill>
                <a:latin typeface="Century Gothic" pitchFamily="34" charset="0"/>
              </a:rPr>
              <a:t>2026/7 </a:t>
            </a:r>
            <a:r>
              <a:rPr lang="en-GB" altLang="en-US" dirty="0">
                <a:solidFill>
                  <a:srgbClr val="000000"/>
                </a:solidFill>
                <a:latin typeface="Century Gothic" pitchFamily="34" charset="0"/>
              </a:rPr>
              <a:t>are: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sz="16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12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May 2025 (plus Annual Parish Council Meeting at 6.30pm)</a:t>
            </a:r>
            <a:r>
              <a:rPr lang="ar-SA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‏</a:t>
            </a:r>
            <a:endParaRPr lang="en-GB" altLang="en-US" sz="16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9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June 2025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14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July 2025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11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August 2025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8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September 2025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13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October 2025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10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November 2025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8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December 2025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12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January 2026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9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February 2026</a:t>
            </a:r>
          </a:p>
          <a:p>
            <a:pPr lvl="1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19</a:t>
            </a:r>
            <a:r>
              <a:rPr lang="en-GB" altLang="en-US" sz="1600" baseline="30000" dirty="0" smtClean="0">
                <a:solidFill>
                  <a:srgbClr val="000000"/>
                </a:solidFill>
                <a:latin typeface="Century Gothic" pitchFamily="34" charset="0"/>
              </a:rPr>
              <a:t>h</a:t>
            </a:r>
            <a:r>
              <a:rPr lang="en-GB" altLang="en-US" sz="1600" dirty="0" smtClean="0">
                <a:solidFill>
                  <a:srgbClr val="000000"/>
                </a:solidFill>
                <a:latin typeface="Century Gothic" pitchFamily="34" charset="0"/>
              </a:rPr>
              <a:t> March 2026</a:t>
            </a:r>
          </a:p>
          <a:p>
            <a:pPr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sz="16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>
                <a:solidFill>
                  <a:srgbClr val="000000"/>
                </a:solidFill>
                <a:latin typeface="Century Gothic" pitchFamily="34" charset="0"/>
              </a:rPr>
              <a:t>All </a:t>
            </a:r>
            <a:r>
              <a:rPr lang="en-GB" altLang="en-US" dirty="0">
                <a:solidFill>
                  <a:srgbClr val="000000"/>
                </a:solidFill>
                <a:latin typeface="Century Gothic" pitchFamily="34" charset="0"/>
              </a:rPr>
              <a:t>Parish Council meetings are open to the public and there is an opportunity at these meetings for residents to put information to the Council and ask questions</a:t>
            </a:r>
            <a:r>
              <a:rPr lang="en-GB" altLang="en-US" dirty="0" smtClean="0">
                <a:solidFill>
                  <a:srgbClr val="000000"/>
                </a:solidFill>
                <a:latin typeface="Century Gothic" pitchFamily="34" charset="0"/>
              </a:rPr>
              <a:t>.</a:t>
            </a:r>
          </a:p>
          <a:p>
            <a:pPr algn="just">
              <a:spcBef>
                <a:spcPts val="1200"/>
              </a:spcBef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>
                <a:solidFill>
                  <a:srgbClr val="000000"/>
                </a:solidFill>
                <a:latin typeface="Century Gothic" pitchFamily="34" charset="0"/>
              </a:rPr>
              <a:t>Agendas are posted on the two </a:t>
            </a:r>
            <a:r>
              <a:rPr lang="en-GB" altLang="en-US" dirty="0" err="1" smtClean="0">
                <a:solidFill>
                  <a:srgbClr val="000000"/>
                </a:solidFill>
                <a:latin typeface="Century Gothic" pitchFamily="34" charset="0"/>
              </a:rPr>
              <a:t>noticeboards</a:t>
            </a:r>
            <a:r>
              <a:rPr lang="en-GB" altLang="en-US" dirty="0" smtClean="0">
                <a:solidFill>
                  <a:srgbClr val="000000"/>
                </a:solidFill>
                <a:latin typeface="Century Gothic" pitchFamily="34" charset="0"/>
              </a:rPr>
              <a:t> and </a:t>
            </a:r>
            <a:r>
              <a:rPr lang="en-GB" altLang="en-US" dirty="0" err="1" smtClean="0">
                <a:solidFill>
                  <a:srgbClr val="000000"/>
                </a:solidFill>
                <a:latin typeface="Century Gothic" pitchFamily="34" charset="0"/>
              </a:rPr>
              <a:t>Waldringfielders</a:t>
            </a:r>
            <a:r>
              <a:rPr lang="en-GB" altLang="en-US" dirty="0" smtClean="0">
                <a:solidFill>
                  <a:srgbClr val="000000"/>
                </a:solidFill>
                <a:latin typeface="Century Gothic" pitchFamily="34" charset="0"/>
              </a:rPr>
              <a:t> three working day in advance of the meeting.</a:t>
            </a:r>
            <a:endParaRPr lang="en-GB" altLang="en-US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87450" y="1052513"/>
            <a:ext cx="6913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Batang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solidFill>
                  <a:srgbClr val="000000"/>
                </a:solidFill>
                <a:latin typeface="Batang" pitchFamily="18" charset="-127"/>
              </a:rPr>
              <a:t>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2516" y="529347"/>
            <a:ext cx="8345709" cy="2341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9933FF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>
                <a:solidFill>
                  <a:srgbClr val="C00000"/>
                </a:solidFill>
                <a:latin typeface="Century Gothic" pitchFamily="34" charset="0"/>
              </a:rPr>
              <a:t>Council Activities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The Council </a:t>
            </a: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has dealt </a:t>
            </a: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with </a:t>
            </a: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24 </a:t>
            </a: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planning </a:t>
            </a: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applications since April 2025 (the average for the previous 10 years was 25.5):</a:t>
            </a:r>
          </a:p>
          <a:p>
            <a:pPr indent="26670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2 were supported by the PC</a:t>
            </a:r>
          </a:p>
          <a:p>
            <a:pPr indent="26670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7 were opposed by the PC (3 strongly)</a:t>
            </a:r>
          </a:p>
          <a:p>
            <a:pPr marL="266700" indent="-26670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for 8 the PC issued a ‘Holding Objection’ (pending further information)</a:t>
            </a:r>
          </a:p>
          <a:p>
            <a:pPr marL="266700" indent="-26670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for 7 the PC had ‘No Objection’ or ‘No comment’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814" y="5934670"/>
            <a:ext cx="8612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Most of the work is done by the Planning Group, Janet Elliot, Serena Gold and (occasionally) Ian Kay, but decisions are taken by the full Council. </a:t>
            </a:r>
            <a:endParaRPr lang="en-GB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9" name="Picture 8" descr="char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" y="2916251"/>
            <a:ext cx="7749038" cy="29987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87450" y="1052513"/>
            <a:ext cx="6913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Batang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solidFill>
                  <a:srgbClr val="000000"/>
                </a:solidFill>
                <a:latin typeface="Batang" pitchFamily="18" charset="-127"/>
              </a:rPr>
              <a:t>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2516" y="539977"/>
            <a:ext cx="7993285" cy="5819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9933FF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>
                <a:solidFill>
                  <a:srgbClr val="C00000"/>
                </a:solidFill>
                <a:latin typeface="Century Gothic" pitchFamily="34" charset="0"/>
              </a:rPr>
              <a:t>Council Activities</a:t>
            </a:r>
          </a:p>
          <a:p>
            <a:pPr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dirty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The Council provides funds for: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Parochial </a:t>
            </a: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Church </a:t>
            </a:r>
            <a:r>
              <a:rPr lang="en-GB" i="1" dirty="0">
                <a:solidFill>
                  <a:srgbClr val="000000"/>
                </a:solidFill>
                <a:latin typeface="Century Gothic" pitchFamily="34" charset="0"/>
              </a:rPr>
              <a:t>(grounds maintenance)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Church Field </a:t>
            </a:r>
            <a:r>
              <a:rPr lang="en-GB" i="1" dirty="0">
                <a:solidFill>
                  <a:srgbClr val="000000"/>
                </a:solidFill>
                <a:latin typeface="Century Gothic" pitchFamily="34" charset="0"/>
              </a:rPr>
              <a:t>(grounds maintenance)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solidFill>
                  <a:srgbClr val="000000"/>
                </a:solidFill>
                <a:latin typeface="Century Gothic" pitchFamily="34" charset="0"/>
              </a:rPr>
              <a:t>Waldringfield</a:t>
            </a: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 Wildlife Group </a:t>
            </a:r>
            <a:r>
              <a:rPr lang="en-GB" i="1" dirty="0">
                <a:solidFill>
                  <a:srgbClr val="000000"/>
                </a:solidFill>
                <a:latin typeface="Century Gothic" pitchFamily="34" charset="0"/>
              </a:rPr>
              <a:t>(verges project) 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Greener </a:t>
            </a:r>
            <a:r>
              <a:rPr lang="en-GB" dirty="0" err="1" smtClean="0">
                <a:solidFill>
                  <a:srgbClr val="000000"/>
                </a:solidFill>
                <a:latin typeface="Century Gothic" pitchFamily="34" charset="0"/>
              </a:rPr>
              <a:t>Waldringfield</a:t>
            </a: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Century Gothic" pitchFamily="34" charset="0"/>
              </a:rPr>
              <a:t>(website)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Village Hall Trust </a:t>
            </a:r>
            <a:r>
              <a:rPr lang="en-GB" i="1" dirty="0" smtClean="0">
                <a:solidFill>
                  <a:srgbClr val="000000"/>
                </a:solidFill>
                <a:latin typeface="Century Gothic" pitchFamily="34" charset="0"/>
              </a:rPr>
              <a:t>(upkeep of village hall)</a:t>
            </a:r>
            <a:endParaRPr lang="en-GB" i="1" dirty="0">
              <a:solidFill>
                <a:srgbClr val="000000"/>
              </a:solidFill>
              <a:latin typeface="Century Gothic" pitchFamily="34" charset="0"/>
            </a:endParaRP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dirty="0">
              <a:solidFill>
                <a:srgbClr val="000000"/>
              </a:solidFill>
              <a:latin typeface="Century Gothic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Parish Councillors have represented WPC at many meetings: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SALC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Fairway Committee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Church Field </a:t>
            </a: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Trust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Greener </a:t>
            </a:r>
            <a:r>
              <a:rPr lang="en-GB" dirty="0" err="1" smtClean="0">
                <a:solidFill>
                  <a:srgbClr val="000000"/>
                </a:solidFill>
                <a:latin typeface="Century Gothic" pitchFamily="34" charset="0"/>
              </a:rPr>
              <a:t>Waldringfield</a:t>
            </a: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Century Gothic" pitchFamily="34" charset="0"/>
            </a:endParaRP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WALGA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entury Gothic" pitchFamily="34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tc....</a:t>
            </a:r>
          </a:p>
          <a:p>
            <a:pPr marL="180975" indent="-1809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180975" indent="-180975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Maintenance of the playing field and its equipment</a:t>
            </a:r>
          </a:p>
          <a:p>
            <a:pPr marL="180975" indent="-180975">
              <a:spcBef>
                <a:spcPts val="12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latin typeface="Century Gothic" pitchFamily="34" charset="0"/>
              </a:rPr>
              <a:t>And much more...</a:t>
            </a:r>
            <a:endParaRPr lang="en-GB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bsit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7954" y="1899147"/>
            <a:ext cx="7889358" cy="42198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87450" y="1052513"/>
            <a:ext cx="6913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Batang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solidFill>
                  <a:srgbClr val="000000"/>
                </a:solidFill>
                <a:latin typeface="Batang" pitchFamily="18" charset="-127"/>
              </a:rPr>
              <a:t>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23851" y="411163"/>
            <a:ext cx="8437378" cy="15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9933FF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Website</a:t>
            </a:r>
            <a:endParaRPr lang="en-GB" altLang="en-US" sz="2800" b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sz="10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>
                <a:solidFill>
                  <a:srgbClr val="000000"/>
                </a:solidFill>
                <a:latin typeface="Century Gothic" pitchFamily="34" charset="0"/>
              </a:rPr>
              <a:t>Meeting dates and other information* about the Council can be found by following the ‘Parish Council’ link at the </a:t>
            </a:r>
            <a:r>
              <a:rPr lang="en-GB" altLang="en-US" dirty="0" err="1">
                <a:solidFill>
                  <a:srgbClr val="000000"/>
                </a:solidFill>
                <a:latin typeface="Century Gothic" pitchFamily="34" charset="0"/>
              </a:rPr>
              <a:t>Waldringfield</a:t>
            </a:r>
            <a:r>
              <a:rPr lang="en-GB" altLang="en-US" dirty="0">
                <a:solidFill>
                  <a:srgbClr val="000000"/>
                </a:solidFill>
                <a:latin typeface="Century Gothic" pitchFamily="34" charset="0"/>
              </a:rPr>
              <a:t> web </a:t>
            </a:r>
            <a:r>
              <a:rPr lang="en-GB" altLang="en-US" dirty="0" smtClean="0">
                <a:solidFill>
                  <a:srgbClr val="000000"/>
                </a:solidFill>
                <a:latin typeface="Century Gothic" pitchFamily="34" charset="0"/>
              </a:rPr>
              <a:t>site, at</a:t>
            </a:r>
            <a:r>
              <a:rPr lang="en-GB" altLang="en-US" dirty="0">
                <a:solidFill>
                  <a:srgbClr val="000000"/>
                </a:solidFill>
                <a:latin typeface="Century Gothic" pitchFamily="34" charset="0"/>
              </a:rPr>
              <a:t>:</a:t>
            </a:r>
            <a:r>
              <a:rPr lang="en-GB" altLang="en-US" sz="1000" dirty="0">
                <a:solidFill>
                  <a:srgbClr val="0066FF"/>
                </a:solidFill>
                <a:latin typeface="Century Gothic" pitchFamily="34" charset="0"/>
              </a:rPr>
              <a:t>	</a:t>
            </a:r>
          </a:p>
          <a:p>
            <a:pPr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1600" dirty="0" smtClean="0">
                <a:solidFill>
                  <a:srgbClr val="0066FF"/>
                </a:solidFill>
                <a:latin typeface="Century Gothic" pitchFamily="34" charset="0"/>
              </a:rPr>
              <a:t>https://waldringfieldparishcouncil.gov.uk/</a:t>
            </a:r>
            <a:endParaRPr lang="en-GB" altLang="en-US" dirty="0">
              <a:solidFill>
                <a:schemeClr val="tx1"/>
              </a:solidFill>
              <a:latin typeface="Batang" pitchFamily="18" charset="-127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898650" y="1325563"/>
            <a:ext cx="1747838" cy="263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6315075" y="2305050"/>
            <a:ext cx="926025" cy="291827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68313" y="6195054"/>
            <a:ext cx="82708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 algn="just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entury Gothic" pitchFamily="34" charset="0"/>
              </a:rPr>
              <a:t>*Agendas, minutes, planning applications, Council policies, news, documents, village newsletter, etc.</a:t>
            </a:r>
          </a:p>
        </p:txBody>
      </p:sp>
      <p:sp>
        <p:nvSpPr>
          <p:cNvPr id="8199" name="Freeform 10"/>
          <p:cNvSpPr>
            <a:spLocks/>
          </p:cNvSpPr>
          <p:nvPr/>
        </p:nvSpPr>
        <p:spPr bwMode="auto">
          <a:xfrm>
            <a:off x="3646488" y="1530350"/>
            <a:ext cx="2982912" cy="765176"/>
          </a:xfrm>
          <a:custGeom>
            <a:avLst/>
            <a:gdLst>
              <a:gd name="T0" fmla="*/ 0 w 1038"/>
              <a:gd name="T1" fmla="*/ 0 h 924"/>
              <a:gd name="T2" fmla="*/ 2147483647 w 1038"/>
              <a:gd name="T3" fmla="*/ 2147483647 h 924"/>
              <a:gd name="T4" fmla="*/ 2147483647 w 1038"/>
              <a:gd name="T5" fmla="*/ 2147483647 h 924"/>
              <a:gd name="T6" fmla="*/ 2147483647 w 1038"/>
              <a:gd name="T7" fmla="*/ 2147483647 h 924"/>
              <a:gd name="T8" fmla="*/ 2147483647 w 1038"/>
              <a:gd name="T9" fmla="*/ 2147483647 h 9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8"/>
              <a:gd name="T16" fmla="*/ 0 h 924"/>
              <a:gd name="T17" fmla="*/ 1038 w 1038"/>
              <a:gd name="T18" fmla="*/ 924 h 9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8" h="924">
                <a:moveTo>
                  <a:pt x="0" y="0"/>
                </a:moveTo>
                <a:cubicBezTo>
                  <a:pt x="154" y="56"/>
                  <a:pt x="308" y="112"/>
                  <a:pt x="432" y="186"/>
                </a:cubicBezTo>
                <a:cubicBezTo>
                  <a:pt x="556" y="260"/>
                  <a:pt x="653" y="346"/>
                  <a:pt x="744" y="444"/>
                </a:cubicBezTo>
                <a:cubicBezTo>
                  <a:pt x="835" y="542"/>
                  <a:pt x="929" y="694"/>
                  <a:pt x="978" y="774"/>
                </a:cubicBezTo>
                <a:cubicBezTo>
                  <a:pt x="1027" y="854"/>
                  <a:pt x="1032" y="889"/>
                  <a:pt x="1038" y="92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87450" y="1052513"/>
            <a:ext cx="6913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Batang" pitchFamily="18" charset="-127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solidFill>
                  <a:srgbClr val="000000"/>
                </a:solidFill>
                <a:latin typeface="Batang" pitchFamily="18" charset="-127"/>
              </a:rPr>
              <a:t>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23851" y="411163"/>
            <a:ext cx="8437378" cy="22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9933FF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Email Addresses</a:t>
            </a:r>
            <a:endParaRPr lang="en-GB" altLang="en-US" sz="2800" b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sz="10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>
                <a:solidFill>
                  <a:srgbClr val="000000"/>
                </a:solidFill>
                <a:latin typeface="Century Gothic" pitchFamily="34" charset="0"/>
              </a:rPr>
              <a:t>Following Government guidance, councillors have been allocated official email addresses, which should be used for all Parish Council business. They follow the format: 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i="1" dirty="0" smtClean="0">
                <a:solidFill>
                  <a:srgbClr val="000000"/>
                </a:solidFill>
                <a:latin typeface="Century Gothic" pitchFamily="34" charset="0"/>
              </a:rPr>
              <a:t>Cllr.[surname]@</a:t>
            </a:r>
            <a:r>
              <a:rPr lang="en-GB" altLang="en-US" i="1" dirty="0" err="1" smtClean="0">
                <a:solidFill>
                  <a:srgbClr val="000000"/>
                </a:solidFill>
                <a:latin typeface="Century Gothic" pitchFamily="34" charset="0"/>
              </a:rPr>
              <a:t>waldringfieldparishcouncil.gov.uk</a:t>
            </a:r>
            <a:r>
              <a:rPr lang="en-GB" altLang="en-US" i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Century Gothic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>
                <a:solidFill>
                  <a:srgbClr val="000000"/>
                </a:solidFill>
                <a:latin typeface="Century Gothic" pitchFamily="34" charset="0"/>
              </a:rPr>
              <a:t>Many thanks to the Clerk for organising the changeover. </a:t>
            </a:r>
            <a:endParaRPr lang="en-GB" altLang="en-US" dirty="0">
              <a:solidFill>
                <a:schemeClr val="tx1"/>
              </a:solidFill>
              <a:latin typeface="Batang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380040" y="577038"/>
            <a:ext cx="8237749" cy="261828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Parish Newsletter</a:t>
            </a:r>
          </a:p>
          <a:p>
            <a:pPr marL="180975" indent="-180975" eaLnBrk="1" hangingPunct="1">
              <a:spcBef>
                <a:spcPts val="1200"/>
              </a:spcBef>
              <a:buClr>
                <a:srgbClr val="9933FF"/>
              </a:buClr>
              <a:buSzPct val="100000"/>
              <a:buFont typeface="Arial" pitchFamily="34" charset="0"/>
              <a:buChar char="•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4 Parish Newsletters are produced each 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year, on 1</a:t>
            </a:r>
            <a:r>
              <a:rPr lang="en-GB" altLang="en-US" baseline="30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March, 1</a:t>
            </a:r>
            <a:r>
              <a:rPr lang="en-GB" altLang="en-US" baseline="30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June, 1</a:t>
            </a:r>
            <a:r>
              <a:rPr lang="en-GB" altLang="en-US" baseline="30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September and 1</a:t>
            </a:r>
            <a:r>
              <a:rPr lang="en-GB" altLang="en-US" baseline="30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December </a:t>
            </a:r>
          </a:p>
          <a:p>
            <a:pPr marL="180975" indent="-180975" eaLnBrk="1" hangingPunct="1">
              <a:spcBef>
                <a:spcPts val="0"/>
              </a:spcBef>
              <a:buClr>
                <a:srgbClr val="9933FF"/>
              </a:buClr>
              <a:buSzPct val="100000"/>
              <a:buFont typeface="Arial" pitchFamily="34" charset="0"/>
              <a:buChar char="•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Village Hall Focus has been discontinued and its content included in the PC Newsletters. </a:t>
            </a:r>
          </a:p>
          <a:p>
            <a:pPr marL="180975" indent="-180975" eaLnBrk="1" hangingPunct="1">
              <a:buClr>
                <a:srgbClr val="9933FF"/>
              </a:buClr>
              <a:buSzPct val="100000"/>
              <a:buFont typeface="Arial" pitchFamily="34" charset="0"/>
              <a:buChar char="•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Over 250 </a:t>
            </a:r>
            <a:r>
              <a:rPr lang="en-GB" alt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copies are 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delivered, </a:t>
            </a:r>
            <a:r>
              <a:rPr lang="en-GB" alt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to every house in the Parish by 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15 volunteers </a:t>
            </a:r>
            <a:r>
              <a:rPr lang="en-GB" altLang="en-US" i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(thank you!!)</a:t>
            </a:r>
          </a:p>
          <a:p>
            <a:pPr marL="180975" indent="-180975" eaLnBrk="1" hangingPunct="1">
              <a:buClr>
                <a:srgbClr val="9933FF"/>
              </a:buClr>
              <a:buSzPct val="100000"/>
              <a:buFont typeface="Arial" pitchFamily="34" charset="0"/>
              <a:buChar char="•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online version can be found on the Parish Council web site:</a:t>
            </a:r>
            <a:endParaRPr lang="en-GB" altLang="en-US" i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website newsletter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40944" y="3404534"/>
            <a:ext cx="5287992" cy="31113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1887413" y="4108934"/>
            <a:ext cx="1355725" cy="28257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069677" y="2874625"/>
            <a:ext cx="1559120" cy="263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9223" name="Freeform 24"/>
          <p:cNvSpPr>
            <a:spLocks/>
          </p:cNvSpPr>
          <p:nvPr/>
        </p:nvSpPr>
        <p:spPr bwMode="auto">
          <a:xfrm>
            <a:off x="1715700" y="3140014"/>
            <a:ext cx="380515" cy="1035171"/>
          </a:xfrm>
          <a:custGeom>
            <a:avLst/>
            <a:gdLst>
              <a:gd name="T0" fmla="*/ 0 w 1802921"/>
              <a:gd name="T1" fmla="*/ 0 h 2760453"/>
              <a:gd name="T2" fmla="*/ 239685 w 1802921"/>
              <a:gd name="T3" fmla="*/ 1047869 h 2760453"/>
              <a:gd name="T4" fmla="*/ 847457 w 1802921"/>
              <a:gd name="T5" fmla="*/ 1995142 h 2760453"/>
              <a:gd name="T6" fmla="*/ 1789076 w 1802921"/>
              <a:gd name="T7" fmla="*/ 2682542 h 2760453"/>
              <a:gd name="T8" fmla="*/ 0 60000 65536"/>
              <a:gd name="T9" fmla="*/ 0 60000 65536"/>
              <a:gd name="T10" fmla="*/ 0 60000 65536"/>
              <a:gd name="T11" fmla="*/ 0 60000 65536"/>
              <a:gd name="T12" fmla="*/ 0 w 1802921"/>
              <a:gd name="T13" fmla="*/ 0 h 2760453"/>
              <a:gd name="T14" fmla="*/ 1802921 w 1802921"/>
              <a:gd name="T15" fmla="*/ 2760453 h 27604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2921" h="2760453">
                <a:moveTo>
                  <a:pt x="0" y="0"/>
                </a:moveTo>
                <a:cubicBezTo>
                  <a:pt x="49602" y="368060"/>
                  <a:pt x="99204" y="736121"/>
                  <a:pt x="241540" y="1078302"/>
                </a:cubicBezTo>
                <a:cubicBezTo>
                  <a:pt x="383876" y="1420483"/>
                  <a:pt x="593785" y="1772729"/>
                  <a:pt x="854015" y="2053087"/>
                </a:cubicBezTo>
                <a:cubicBezTo>
                  <a:pt x="1114245" y="2333446"/>
                  <a:pt x="1458583" y="2546949"/>
                  <a:pt x="1802921" y="2760453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994113" y="3414395"/>
            <a:ext cx="776177" cy="28257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362615" y="577039"/>
            <a:ext cx="8501238" cy="234128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r>
              <a:rPr lang="en-GB" alt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Parish Newsletter</a:t>
            </a:r>
          </a:p>
          <a:p>
            <a:pPr marL="180975" indent="-180975" eaLnBrk="1" hangingPunct="1">
              <a:spcBef>
                <a:spcPts val="1200"/>
              </a:spcBef>
              <a:buClr>
                <a:srgbClr val="9933FF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GB" alt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Clerk, 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Jennifer Shone-</a:t>
            </a:r>
            <a:r>
              <a:rPr lang="en-GB" altLang="en-US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Tribley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alt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organises its production, printing and distribution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180975" indent="-180975" eaLnBrk="1" hangingPunct="1">
              <a:buClr>
                <a:srgbClr val="9933FF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Local </a:t>
            </a:r>
            <a:r>
              <a:rPr lang="en-GB" alt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businesses can advertise in the 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newsletter</a:t>
            </a:r>
          </a:p>
          <a:p>
            <a:pPr marL="180975" indent="-180975" eaLnBrk="1" hangingPunct="1">
              <a:buClr>
                <a:srgbClr val="9933FF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Non-profit making community groups may promote their activities for free </a:t>
            </a:r>
          </a:p>
          <a:p>
            <a:pPr marL="180975" indent="-180975" eaLnBrk="1" hangingPunct="1">
              <a:buClr>
                <a:srgbClr val="9933FF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Copy deadlines are 2 weeks or so ahead of publication </a:t>
            </a:r>
            <a:endParaRPr lang="en-GB" altLang="en-US" i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9933FF"/>
              </a:buClr>
              <a:buSzPct val="100000"/>
              <a:buFont typeface="Century Gothic" panose="020B0502020202020204" pitchFamily="34" charset="0"/>
              <a:buNone/>
              <a:defRPr/>
            </a:pPr>
            <a:endParaRPr lang="en-GB" altLang="en-US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newsletter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0118" y="4772155"/>
            <a:ext cx="1220102" cy="17634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newsletter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96592" y="4763111"/>
            <a:ext cx="1270623" cy="17725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newsletter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2186" y="4772183"/>
            <a:ext cx="1216965" cy="17634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newsletter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857661" y="4762064"/>
            <a:ext cx="1227084" cy="17735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newsletter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50789" y="2784997"/>
            <a:ext cx="1230518" cy="17685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newsletter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872039" y="2784997"/>
            <a:ext cx="1232144" cy="17735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newsletter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627913" y="2784997"/>
            <a:ext cx="1237205" cy="17533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newsletter8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416666" y="2784997"/>
            <a:ext cx="1201783" cy="17583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newsletter9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011724" y="2784997"/>
            <a:ext cx="1258335" cy="17445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newsletter10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014656" y="4749463"/>
            <a:ext cx="1248517" cy="17861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newsletter1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90118" y="2784997"/>
            <a:ext cx="1235315" cy="17668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newsletter12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410615" y="4713833"/>
            <a:ext cx="1207833" cy="18218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FF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18311</TotalTime>
  <Words>848</Words>
  <Application>Microsoft Office PowerPoint</Application>
  <PresentationFormat>On-screen Show (4:3)</PresentationFormat>
  <Paragraphs>149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2013 Annual Parish Meeting</dc:title>
  <dc:creator>Ian Kay</dc:creator>
  <cp:lastModifiedBy>Home</cp:lastModifiedBy>
  <cp:revision>669</cp:revision>
  <dcterms:modified xsi:type="dcterms:W3CDTF">2026-04-23T09:23:31Z</dcterms:modified>
</cp:coreProperties>
</file>